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685" r:id="rId2"/>
    <p:sldId id="769" r:id="rId3"/>
    <p:sldId id="770" r:id="rId4"/>
    <p:sldId id="771" r:id="rId5"/>
    <p:sldId id="772" r:id="rId6"/>
    <p:sldId id="773" r:id="rId7"/>
    <p:sldId id="774" r:id="rId8"/>
    <p:sldId id="821" r:id="rId9"/>
    <p:sldId id="819" r:id="rId10"/>
    <p:sldId id="820" r:id="rId11"/>
    <p:sldId id="782" r:id="rId12"/>
    <p:sldId id="783" r:id="rId13"/>
    <p:sldId id="766" r:id="rId14"/>
    <p:sldId id="739" r:id="rId15"/>
    <p:sldId id="740" r:id="rId16"/>
    <p:sldId id="741" r:id="rId17"/>
    <p:sldId id="900" r:id="rId18"/>
    <p:sldId id="901" r:id="rId19"/>
    <p:sldId id="902" r:id="rId20"/>
    <p:sldId id="903" r:id="rId21"/>
    <p:sldId id="904" r:id="rId22"/>
    <p:sldId id="905" r:id="rId23"/>
    <p:sldId id="906" r:id="rId24"/>
    <p:sldId id="907" r:id="rId25"/>
    <p:sldId id="899" r:id="rId26"/>
    <p:sldId id="742" r:id="rId27"/>
    <p:sldId id="832" r:id="rId28"/>
    <p:sldId id="834" r:id="rId29"/>
    <p:sldId id="853" r:id="rId30"/>
    <p:sldId id="833" r:id="rId31"/>
    <p:sldId id="743" r:id="rId32"/>
    <p:sldId id="744" r:id="rId33"/>
    <p:sldId id="869" r:id="rId34"/>
    <p:sldId id="845" r:id="rId35"/>
    <p:sldId id="870" r:id="rId36"/>
    <p:sldId id="846" r:id="rId37"/>
    <p:sldId id="758" r:id="rId38"/>
    <p:sldId id="847" r:id="rId39"/>
    <p:sldId id="854" r:id="rId40"/>
    <p:sldId id="759" r:id="rId41"/>
    <p:sldId id="745" r:id="rId42"/>
    <p:sldId id="848" r:id="rId43"/>
    <p:sldId id="888" r:id="rId44"/>
    <p:sldId id="889" r:id="rId45"/>
    <p:sldId id="890" r:id="rId46"/>
    <p:sldId id="891" r:id="rId47"/>
    <p:sldId id="892" r:id="rId48"/>
    <p:sldId id="893" r:id="rId49"/>
    <p:sldId id="894" r:id="rId50"/>
    <p:sldId id="895" r:id="rId51"/>
    <p:sldId id="896" r:id="rId52"/>
    <p:sldId id="897" r:id="rId53"/>
    <p:sldId id="898" r:id="rId54"/>
    <p:sldId id="767" r:id="rId55"/>
  </p:sldIdLst>
  <p:sldSz cx="9144000" cy="6858000" type="screen4x3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000"/>
    <a:srgbClr val="FFCCFF"/>
    <a:srgbClr val="5F5F5F"/>
    <a:srgbClr val="808080"/>
    <a:srgbClr val="B2B2B2"/>
    <a:srgbClr val="DDDDDD"/>
    <a:srgbClr val="A50021"/>
    <a:srgbClr val="FF66FF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10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F9E91C3-9C70-D144-96C8-A034371881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F89412D-9585-A144-B618-02E869506D3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660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fld id="{5B754F9A-DE7D-1F4D-A233-3C57CDADFCC6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54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98525" y="769938"/>
            <a:ext cx="4933950" cy="370046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213" y="4705350"/>
            <a:ext cx="4927600" cy="447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19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20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24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235448" y="744325"/>
            <a:ext cx="2327867" cy="37239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fld id="{4EE8EC06-5F23-FC40-8857-C8544E27EF6C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79598-45C4-4042-A457-F1DD431BC6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17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85CEC-1161-7740-A1A1-62FCFD1242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18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11243-7BEC-D343-B9F1-D86630B480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49F84-18A4-D243-94C1-B9353B83FA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1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0533A-2A76-064B-A775-B2E2201133D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2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0B556-7BC5-E54B-86D6-7D6FC26B854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0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BB91-1AF6-294A-876F-0D6B7B0A39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7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E528F-CB05-C544-8CE3-4ADE9DB905A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2BB49A-6859-BC43-8B9E-B5056E2E43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87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F4B48-EE9B-474D-9FA2-D40CCAA285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9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4907A-E0B0-7C43-828F-2A622A9DED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2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8340E9D-CAB7-904A-865F-CF0378E0EDF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wmf"/><Relationship Id="rId5" Type="http://schemas.openxmlformats.org/officeDocument/2006/relationships/image" Target="../media/image7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wmf"/><Relationship Id="rId5" Type="http://schemas.openxmlformats.org/officeDocument/2006/relationships/image" Target="../media/image7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wmf"/><Relationship Id="rId5" Type="http://schemas.openxmlformats.org/officeDocument/2006/relationships/image" Target="../media/image7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12.jpeg"/><Relationship Id="rId10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3014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3015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3016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3017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3018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9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0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1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2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3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4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5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6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3027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3028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3029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5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0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3031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3032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3033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3034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3035" name="AutoShape 28"/>
          <p:cNvSpPr>
            <a:spLocks noChangeArrowheads="1"/>
          </p:cNvSpPr>
          <p:nvPr/>
        </p:nvSpPr>
        <p:spPr bwMode="auto">
          <a:xfrm>
            <a:off x="5564188" y="2943225"/>
            <a:ext cx="3295650" cy="5032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sequential probabilities</a:t>
            </a:r>
          </a:p>
        </p:txBody>
      </p:sp>
      <p:grpSp>
        <p:nvGrpSpPr>
          <p:cNvPr id="43036" name="Group 29"/>
          <p:cNvGrpSpPr>
            <a:grpSpLocks/>
          </p:cNvGrpSpPr>
          <p:nvPr/>
        </p:nvGrpSpPr>
        <p:grpSpPr bwMode="auto">
          <a:xfrm>
            <a:off x="5508625" y="2852738"/>
            <a:ext cx="39688" cy="576262"/>
            <a:chOff x="3470" y="1797"/>
            <a:chExt cx="25" cy="363"/>
          </a:xfrm>
        </p:grpSpPr>
        <p:sp>
          <p:nvSpPr>
            <p:cNvPr id="43045" name="Line 30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6" name="Line 31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3037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3038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3043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4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3039" name="AutoShape 36"/>
          <p:cNvSpPr>
            <a:spLocks noChangeArrowheads="1"/>
          </p:cNvSpPr>
          <p:nvPr/>
        </p:nvSpPr>
        <p:spPr bwMode="auto">
          <a:xfrm>
            <a:off x="5651500" y="191611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hierarchical patterns</a:t>
            </a:r>
          </a:p>
        </p:txBody>
      </p:sp>
      <p:grpSp>
        <p:nvGrpSpPr>
          <p:cNvPr id="43040" name="Group 37"/>
          <p:cNvGrpSpPr>
            <a:grpSpLocks/>
          </p:cNvGrpSpPr>
          <p:nvPr/>
        </p:nvGrpSpPr>
        <p:grpSpPr bwMode="auto">
          <a:xfrm>
            <a:off x="5611813" y="1844675"/>
            <a:ext cx="39687" cy="576263"/>
            <a:chOff x="3470" y="1797"/>
            <a:chExt cx="25" cy="363"/>
          </a:xfrm>
        </p:grpSpPr>
        <p:sp>
          <p:nvSpPr>
            <p:cNvPr id="43041" name="Line 38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2" name="Line 39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4042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7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8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9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50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4051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4052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4053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2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4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4055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4056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4057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4058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4059" name="AutoShape 32"/>
          <p:cNvSpPr>
            <a:spLocks noChangeArrowheads="1"/>
          </p:cNvSpPr>
          <p:nvPr/>
        </p:nvSpPr>
        <p:spPr bwMode="auto">
          <a:xfrm rot="-152475">
            <a:off x="250825" y="2997200"/>
            <a:ext cx="3217863" cy="525463"/>
          </a:xfrm>
          <a:prstGeom prst="roundRect">
            <a:avLst>
              <a:gd name="adj" fmla="val 25639"/>
            </a:avLst>
          </a:prstGeom>
          <a:solidFill>
            <a:schemeClr val="bg1"/>
          </a:solidFill>
          <a:ln w="38100">
            <a:solidFill>
              <a:srgbClr val="A5002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GB" i="0">
                <a:solidFill>
                  <a:schemeClr val="tx1"/>
                </a:solidFill>
              </a:rPr>
              <a:t>object-directed actions</a:t>
            </a:r>
          </a:p>
        </p:txBody>
      </p:sp>
      <p:sp>
        <p:nvSpPr>
          <p:cNvPr id="44060" name="AutoShape 33"/>
          <p:cNvSpPr>
            <a:spLocks noChangeArrowheads="1"/>
          </p:cNvSpPr>
          <p:nvPr/>
        </p:nvSpPr>
        <p:spPr bwMode="auto">
          <a:xfrm>
            <a:off x="684213" y="3429000"/>
            <a:ext cx="1223962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1" name="AutoShape 34"/>
          <p:cNvSpPr>
            <a:spLocks noChangeArrowheads="1"/>
          </p:cNvSpPr>
          <p:nvPr/>
        </p:nvSpPr>
        <p:spPr bwMode="auto">
          <a:xfrm>
            <a:off x="1979613" y="3429000"/>
            <a:ext cx="1223962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2" name="AutoShape 35"/>
          <p:cNvSpPr>
            <a:spLocks noChangeArrowheads="1"/>
          </p:cNvSpPr>
          <p:nvPr/>
        </p:nvSpPr>
        <p:spPr bwMode="auto">
          <a:xfrm>
            <a:off x="3276600" y="3429000"/>
            <a:ext cx="1223963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3" name="Rectangle 36"/>
          <p:cNvSpPr>
            <a:spLocks noChangeArrowheads="1"/>
          </p:cNvSpPr>
          <p:nvPr/>
        </p:nvSpPr>
        <p:spPr bwMode="auto">
          <a:xfrm>
            <a:off x="250825" y="3386138"/>
            <a:ext cx="426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8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9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0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1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2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3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4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5075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5076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5077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1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8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5079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5080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5081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5082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710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8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8132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8134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8135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8188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8190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1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2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3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4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5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6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7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89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8136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8175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8177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8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0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1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2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3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4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5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6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7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76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8137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8163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8165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6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7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8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9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0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1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2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3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4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64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8138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8150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8152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3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4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5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6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7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8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9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0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1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2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51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8139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8140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8142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3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4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5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6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7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8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9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41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8133" name="Rectangle 70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9158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9159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9212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9214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5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6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7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8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9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0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1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13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9160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9199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9201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2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5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7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8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9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0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1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00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9161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9187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9189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0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3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4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5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6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7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8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88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9162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9174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9176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7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0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1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2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3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4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5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6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75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9163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9164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9166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7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0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1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2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3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65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9157" name="Rectangle 70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Detour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Goals are not intentions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83675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636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5710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2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2" name="Curved Connector 11"/>
          <p:cNvCxnSpPr>
            <a:stCxn id="2" idx="0"/>
            <a:endCxn id="6" idx="2"/>
          </p:cNvCxnSpPr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75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11193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7" name="Curved Connector 16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655111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 flipV="1">
            <a:off x="-108521" y="-99392"/>
            <a:ext cx="4680521" cy="1765294"/>
          </a:xfrm>
          <a:prstGeom prst="roundRect">
            <a:avLst>
              <a:gd name="adj" fmla="val 8709"/>
            </a:avLst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cxnSp>
        <p:nvCxnSpPr>
          <p:cNvPr id="18" name="Curved Connector 17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 flipV="1">
            <a:off x="35497" y="116632"/>
            <a:ext cx="4392487" cy="1549270"/>
          </a:xfrm>
          <a:prstGeom prst="roundRect">
            <a:avLst>
              <a:gd name="adj" fmla="val 8709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 in the past, actions of this type have caused outcomes of this type; (ii) this action happens now in part because 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</a:t>
            </a:r>
            <a:r>
              <a:rPr lang="en-US" i="0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.</a:t>
            </a:r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1637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 flipV="1">
            <a:off x="-108521" y="-99392"/>
            <a:ext cx="4680521" cy="1765294"/>
          </a:xfrm>
          <a:prstGeom prst="roundRect">
            <a:avLst>
              <a:gd name="adj" fmla="val 8709"/>
            </a:avLst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cxnSp>
        <p:nvCxnSpPr>
          <p:cNvPr id="18" name="Curved Connector 17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 flipV="1">
            <a:off x="35497" y="116632"/>
            <a:ext cx="4392487" cy="1549270"/>
          </a:xfrm>
          <a:prstGeom prst="roundRect">
            <a:avLst>
              <a:gd name="adj" fmla="val 8709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 in the past, actions of this type have caused outcomes of this type; (ii) this action happens now in part because 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</a:t>
            </a:r>
            <a:r>
              <a:rPr lang="en-US" i="0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.</a:t>
            </a:r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F3B00">
              <a:alpha val="6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1456234" y="5013176"/>
            <a:ext cx="5708054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>
            <a:glow rad="508000">
              <a:schemeClr val="tx1">
                <a:alpha val="75000"/>
              </a:schemeClr>
            </a:glo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is possible to represent goal-directed actions without representing intentions.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797618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717973" y="3212466"/>
            <a:ext cx="5708054" cy="433068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>
            <a:glow rad="508000">
              <a:schemeClr val="tx1">
                <a:alpha val="75000"/>
              </a:schemeClr>
            </a:glo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End Detour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1328458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9158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9159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9212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9214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5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6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7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8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9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0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1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13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9160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9199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9201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2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5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7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8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9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0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1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00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9161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9187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9189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0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3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4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5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6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7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8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88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9162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9174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9176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7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0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1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2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3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4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5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6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75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9163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9164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9166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7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0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1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2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3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65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9157" name="Rectangle 70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61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017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0182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0184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018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0186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0239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024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3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4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5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6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7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8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40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0187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0226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022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9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0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2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4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5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6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7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8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27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0188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0214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021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7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8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9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0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1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2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3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4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5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15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0189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0201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0203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4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5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6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7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8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9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0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1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2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3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02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0190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0191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0193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4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5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6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7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8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9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0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192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077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120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1208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0778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1211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1264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1266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7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8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9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0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1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2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3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65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1212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1251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1253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4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5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6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7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8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9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0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1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2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3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52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1213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1239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1241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2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3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4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5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6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7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8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9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0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40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1214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1226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1228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9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0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1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2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3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4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5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6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7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8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27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1215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1216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1218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19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0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1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2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3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4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5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17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51209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281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2229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2230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2232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282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2238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2291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2293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5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6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7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8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9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300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92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2239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2278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228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1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2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4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5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6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7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8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9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0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79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2240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2266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2268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9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0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1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2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3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4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5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6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7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67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2241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2253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2255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6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7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8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9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0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1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2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3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4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5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54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2242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2243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2245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6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7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8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9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0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1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2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44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52233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  <p:sp>
        <p:nvSpPr>
          <p:cNvPr id="802892" name="Rectangle 76"/>
          <p:cNvSpPr>
            <a:spLocks noChangeArrowheads="1"/>
          </p:cNvSpPr>
          <p:nvPr/>
        </p:nvSpPr>
        <p:spPr bwMode="auto">
          <a:xfrm>
            <a:off x="0" y="6937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02893" name="Rectangle 77"/>
          <p:cNvSpPr>
            <a:spLocks noChangeArrowheads="1"/>
          </p:cNvSpPr>
          <p:nvPr/>
        </p:nvSpPr>
        <p:spPr bwMode="auto">
          <a:xfrm flipH="1" flipV="1">
            <a:off x="0" y="3500438"/>
            <a:ext cx="91440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pic>
        <p:nvPicPr>
          <p:cNvPr id="52236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281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3254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256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282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3264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3317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3319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0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1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3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4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5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6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18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3265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3304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3306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7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8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9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0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1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2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3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4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5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6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05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3266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3292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3294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5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6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7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8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9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0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1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2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3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93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3267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3279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3281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2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3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4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5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6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7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8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9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0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1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80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3268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3269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3271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2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3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4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5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6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7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8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70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53257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  <p:sp>
        <p:nvSpPr>
          <p:cNvPr id="802892" name="Rectangle 76"/>
          <p:cNvSpPr>
            <a:spLocks noChangeArrowheads="1"/>
          </p:cNvSpPr>
          <p:nvPr/>
        </p:nvSpPr>
        <p:spPr bwMode="auto">
          <a:xfrm>
            <a:off x="0" y="6937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02893" name="Rectangle 77"/>
          <p:cNvSpPr>
            <a:spLocks noChangeArrowheads="1"/>
          </p:cNvSpPr>
          <p:nvPr/>
        </p:nvSpPr>
        <p:spPr bwMode="auto">
          <a:xfrm flipH="1" flipV="1">
            <a:off x="0" y="3500438"/>
            <a:ext cx="91440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pic>
        <p:nvPicPr>
          <p:cNvPr id="53260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1" name="Rectangle 2"/>
          <p:cNvSpPr>
            <a:spLocks noChangeArrowheads="1"/>
          </p:cNvSpPr>
          <p:nvPr/>
        </p:nvSpPr>
        <p:spPr bwMode="auto">
          <a:xfrm rot="-60000">
            <a:off x="458788" y="2533650"/>
            <a:ext cx="554037" cy="360363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62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2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5843" name="Text Box 4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5844" name="Line 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5" name="Line 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6" name="Line 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7" name="Text Box 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5848" name="AutoShape 9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179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427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4278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4280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1802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4282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4335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4337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8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9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0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1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2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3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4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36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4283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4322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4324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5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6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7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8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9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0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1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2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3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4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23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4284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4310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4312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3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4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5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6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7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8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9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0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1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11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4285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4297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4299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0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1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2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3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4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5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6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7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8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9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298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4286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4287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4289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0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1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2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3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4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5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6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288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120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303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120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5305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5358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5360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1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3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4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5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6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7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59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5306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5345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5347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0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3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4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5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6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7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46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5307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5333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5335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6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7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8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9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0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1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2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4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34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5308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5320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5322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3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4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5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6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7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8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9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0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1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21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5309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5310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5312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3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4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5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6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7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8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9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11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2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632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can</a:t>
            </a:r>
            <a:r>
              <a:rPr lang="ja-JP" altLang="en-GB" i="0" dirty="0"/>
              <a:t>’</a:t>
            </a:r>
            <a:r>
              <a:rPr lang="en-GB" altLang="ja-JP" i="0" dirty="0"/>
              <a:t>t 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6325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6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56327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223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6329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6382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6384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5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6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7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8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9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90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91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83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6330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6369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6371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2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3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4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5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6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7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8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9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0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1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70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6331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6357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6359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0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1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2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3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4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5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6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7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8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58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6332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6344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6346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7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8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9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0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1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2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3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4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5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6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45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6333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6334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6336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7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8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9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0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1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2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3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35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  <p:pic>
        <p:nvPicPr>
          <p:cNvPr id="57346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4" t="68932" r="11240" b="9349"/>
          <a:stretch>
            <a:fillRect/>
          </a:stretch>
        </p:blipFill>
        <p:spPr bwMode="auto">
          <a:xfrm>
            <a:off x="4038600" y="2362200"/>
            <a:ext cx="5105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9432925" cy="703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2" name="Text Box 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6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246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2471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656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2477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2530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2532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3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5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6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7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8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9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31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2478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2517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251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1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2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4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5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6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7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8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9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18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2479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2505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2507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8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9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0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1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2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3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4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5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6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06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2480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2492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2494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5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6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7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8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9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0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1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2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3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4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93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2481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2482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2484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5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6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7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8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9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0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1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83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2472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3" name="Text Box 75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2474" name="Picture 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5" name="Picture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3492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3493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494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3495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3504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3557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3559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0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1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3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4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5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6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58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3505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3544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3546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7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8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9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0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1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2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3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4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5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6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45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3506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3532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3534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5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6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7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8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9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0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1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2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3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33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3507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3519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352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2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3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4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5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6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7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8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9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0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20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3508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3509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3511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2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3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4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5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6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7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8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10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3496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3498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9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0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6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goal</a:t>
            </a:r>
            <a:r>
              <a:rPr lang="en-GB" altLang="ja-JP" i="0" dirty="0"/>
              <a:t>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4517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4518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4519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4530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4583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4585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6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7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8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9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0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1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2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84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4531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4570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4572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3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5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6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7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8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9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0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1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2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71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4532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4558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4560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1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2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3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4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5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6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7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8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9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59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4533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4545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4547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8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9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0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1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2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3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4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5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6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7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46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4534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4535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4537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8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9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0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1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2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3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4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36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4520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1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4522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4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527" name="Rectangle 2"/>
          <p:cNvSpPr>
            <a:spLocks noChangeArrowheads="1"/>
          </p:cNvSpPr>
          <p:nvPr/>
        </p:nvSpPr>
        <p:spPr bwMode="auto">
          <a:xfrm rot="-60000">
            <a:off x="2513013" y="3932238"/>
            <a:ext cx="1296987" cy="360362"/>
          </a:xfrm>
          <a:prstGeom prst="rect">
            <a:avLst/>
          </a:prstGeom>
          <a:solidFill>
            <a:srgbClr val="FF66FF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528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2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6866" name="Text Box 3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6869" name="Text Box 6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6872" name="Text Box 9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6873" name="Line 10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6" name="Line 13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7" name="Line 14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8" name="Line 1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79" name="Line 1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80" name="Line 1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81" name="Text Box 1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6882" name="AutoShape 19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6883" name="AutoShape 20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758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5540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5541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542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5543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759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5545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5598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5600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1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3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4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5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6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7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99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5546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5585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5587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0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3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4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5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6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7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86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5547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5573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5575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6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7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8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9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0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1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2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4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74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5548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5560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5562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3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4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5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6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7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8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9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0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1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61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5549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5550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5552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3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4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5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6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7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8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9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51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325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89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5</a:t>
            </a:r>
            <a:endParaRPr lang="en-GB" i="0" dirty="0"/>
          </a:p>
        </p:txBody>
      </p:sp>
      <p:sp>
        <p:nvSpPr>
          <p:cNvPr id="66565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6566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3256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6568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6621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6623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4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5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6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7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8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9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30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622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6569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6608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6610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1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2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3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4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5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6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7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8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9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0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609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6570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6596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6598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9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0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1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2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3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4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5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6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7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97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6571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6583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6585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6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7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8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9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0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1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2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3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4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5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84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6572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6573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6575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6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7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8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9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0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1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2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74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758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&lt;= you most recently encountered the object at that location</a:t>
            </a:r>
          </a:p>
        </p:txBody>
      </p:sp>
      <p:sp>
        <p:nvSpPr>
          <p:cNvPr id="6758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3:</a:t>
            </a:r>
            <a:r>
              <a:rPr lang="en-GB" i="0"/>
              <a:t>  one can</a:t>
            </a:r>
            <a:r>
              <a:rPr lang="en-GB" altLang="ja-JP" i="0"/>
              <a:t>’t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4: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5: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758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590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7592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7645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7647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8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9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0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1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2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3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4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46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7593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7632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7634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5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6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7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8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9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0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1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2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3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4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33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7594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7620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7622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3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4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5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6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7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8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9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0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1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21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7595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7607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7609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0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1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2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3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4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5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6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7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8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9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08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7596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7597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7599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0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1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2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3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4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5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6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598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9" name="Rectangle 14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3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5" name="Rectangle 14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7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8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11" descr="fi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38"/>
          <a:stretch>
            <a:fillRect/>
          </a:stretch>
        </p:blipFill>
        <p:spPr bwMode="auto">
          <a:xfrm>
            <a:off x="3348038" y="333375"/>
            <a:ext cx="2174875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13" descr="fi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2" r="-140" b="75389"/>
          <a:stretch>
            <a:fillRect/>
          </a:stretch>
        </p:blipFill>
        <p:spPr bwMode="auto">
          <a:xfrm>
            <a:off x="5651500" y="404813"/>
            <a:ext cx="1196975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5" name="Rectangle 82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4936" name="Rectangle 11"/>
          <p:cNvSpPr>
            <a:spLocks noChangeArrowheads="1"/>
          </p:cNvSpPr>
          <p:nvPr/>
        </p:nvSpPr>
        <p:spPr bwMode="auto">
          <a:xfrm>
            <a:off x="0" y="260350"/>
            <a:ext cx="3059113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7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8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9" name="Rectangle 82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5960" name="Rectangle 11"/>
          <p:cNvSpPr>
            <a:spLocks noChangeArrowheads="1"/>
          </p:cNvSpPr>
          <p:nvPr/>
        </p:nvSpPr>
        <p:spPr bwMode="auto">
          <a:xfrm>
            <a:off x="0" y="260350"/>
            <a:ext cx="3059113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  <p:pic>
        <p:nvPicPr>
          <p:cNvPr id="125961" name="Picture 12" descr="fi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38"/>
          <a:stretch>
            <a:fillRect/>
          </a:stretch>
        </p:blipFill>
        <p:spPr bwMode="auto">
          <a:xfrm>
            <a:off x="107950" y="260350"/>
            <a:ext cx="2174875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62" name="Picture 14" descr="fi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3" r="43221"/>
          <a:stretch>
            <a:fillRect/>
          </a:stretch>
        </p:blipFill>
        <p:spPr bwMode="auto">
          <a:xfrm>
            <a:off x="6084888" y="188913"/>
            <a:ext cx="1281112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0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2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3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4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5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6986" name="Rectangle 12"/>
          <p:cNvSpPr>
            <a:spLocks noChangeArrowheads="1"/>
          </p:cNvSpPr>
          <p:nvPr/>
        </p:nvSpPr>
        <p:spPr bwMode="auto">
          <a:xfrm>
            <a:off x="0" y="260350"/>
            <a:ext cx="6156325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04813"/>
            <a:ext cx="287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205038"/>
            <a:ext cx="28829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213100"/>
            <a:ext cx="1816100" cy="11557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8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9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sp>
        <p:nvSpPr>
          <p:cNvPr id="128011" name="Rectangle 12"/>
          <p:cNvSpPr>
            <a:spLocks noChangeArrowheads="1"/>
          </p:cNvSpPr>
          <p:nvPr/>
        </p:nvSpPr>
        <p:spPr bwMode="auto">
          <a:xfrm>
            <a:off x="0" y="260350"/>
            <a:ext cx="6156325" cy="3744913"/>
          </a:xfrm>
          <a:prstGeom prst="rect">
            <a:avLst/>
          </a:prstGeom>
          <a:solidFill>
            <a:schemeClr val="tx2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449263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2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7892" name="Text Box 5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7894" name="Text Box 7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7895" name="Text Box 8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7896" name="Text Box 9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7897" name="Line 10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8" name="Line 11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899" name="Line 12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0" name="Line 13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1" name="Line 14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2" name="Line 1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3" name="Line 1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4" name="Line 1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905" name="Text Box 1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7906" name="Rectangle 19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sp>
        <p:nvSpPr>
          <p:cNvPr id="37907" name="AutoShape 20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7908" name="AutoShape 21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37909" name="AutoShape 22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213100"/>
            <a:ext cx="1816100" cy="11557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3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3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32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pic>
        <p:nvPicPr>
          <p:cNvPr id="129033" name="Picture 13" descr="fi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678"/>
          <a:stretch>
            <a:fillRect/>
          </a:stretch>
        </p:blipFill>
        <p:spPr bwMode="auto">
          <a:xfrm>
            <a:off x="107950" y="260350"/>
            <a:ext cx="494665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3005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130052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can</a:t>
            </a:r>
            <a:r>
              <a:rPr lang="ja-JP" altLang="en-GB" i="0" dirty="0"/>
              <a:t>’</a:t>
            </a:r>
            <a:r>
              <a:rPr lang="en-GB" altLang="ja-JP" i="0" dirty="0"/>
              <a:t>t 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5:</a:t>
            </a:r>
            <a:r>
              <a:rPr lang="en-GB" i="0" dirty="0" smtClean="0"/>
              <a:t> </a:t>
            </a:r>
            <a:r>
              <a:rPr lang="en-GB" i="0" dirty="0"/>
              <a:t>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130053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0054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130056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130109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130111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2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3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4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5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6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7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18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110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130057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130096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130098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0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1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2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3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4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5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6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7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108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97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130058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130084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130086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7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8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9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0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1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2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3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4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95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85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130059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130071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130073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4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5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6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7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8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9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0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1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2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83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72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130060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130061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130063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4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5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6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7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8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69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070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0062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4" name="Rectangle 2"/>
          <p:cNvSpPr>
            <a:spLocks noChangeArrowheads="1"/>
          </p:cNvSpPr>
          <p:nvPr/>
        </p:nvSpPr>
        <p:spPr bwMode="auto">
          <a:xfrm rot="-60000">
            <a:off x="4219575" y="1679575"/>
            <a:ext cx="4449763" cy="852488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  <a:defRPr/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can</a:t>
            </a:r>
            <a:r>
              <a:rPr lang="ja-JP" altLang="en-GB" i="0" dirty="0"/>
              <a:t>’</a:t>
            </a:r>
            <a:r>
              <a:rPr lang="en-GB" i="0" dirty="0"/>
              <a:t>t goal-</a:t>
            </a:r>
            <a:r>
              <a:rPr lang="en-GB" i="0" dirty="0" err="1"/>
              <a:t>directedly</a:t>
            </a:r>
            <a:r>
              <a:rPr lang="en-GB" i="0" dirty="0"/>
              <a:t> act on an object unless one has encountered it.</a:t>
            </a:r>
          </a:p>
          <a:p>
            <a:pPr eaLnBrk="1" hangingPunct="1">
              <a:defRPr/>
            </a:pPr>
            <a:endParaRPr lang="en-GB" i="0" u="sng" dirty="0"/>
          </a:p>
          <a:p>
            <a:pPr eaLnBrk="1" hangingPunct="1">
              <a:defRPr/>
            </a:pPr>
            <a:r>
              <a:rPr lang="en-GB" i="0" u="sng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Principle </a:t>
            </a:r>
            <a:r>
              <a:rPr lang="en-GB" i="0" u="sng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4:</a:t>
            </a:r>
            <a:r>
              <a:rPr lang="en-GB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correct registration is a condition of 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successful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action.</a:t>
            </a:r>
          </a:p>
          <a:p>
            <a:pPr eaLnBrk="1" hangingPunct="1">
              <a:defRPr/>
            </a:pPr>
            <a:endParaRPr lang="en-GB" i="0" u="sng" dirty="0"/>
          </a:p>
          <a:p>
            <a:pPr eaLnBrk="1" hangingPunct="1">
              <a:defRPr/>
            </a:pPr>
            <a:r>
              <a:rPr lang="en-GB" i="0" u="sng" dirty="0"/>
              <a:t>Principle </a:t>
            </a:r>
            <a:r>
              <a:rPr lang="en-GB" i="0" u="sng" dirty="0" smtClean="0"/>
              <a:t>5:</a:t>
            </a:r>
            <a:r>
              <a:rPr lang="en-GB" i="0" dirty="0" smtClean="0"/>
              <a:t> </a:t>
            </a:r>
            <a:r>
              <a:rPr lang="en-GB" i="0" dirty="0"/>
              <a:t>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131078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131079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131081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131134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131136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7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8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9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0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1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2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43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135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131082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131121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131123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5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6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7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8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9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0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1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2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33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122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131083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131109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13111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3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4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5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6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7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8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19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20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110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131084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131096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13109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0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1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2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3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4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5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6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7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108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97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131085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131086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13108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8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0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1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2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3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4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095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31087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04813"/>
            <a:ext cx="27686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133600"/>
            <a:ext cx="278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04813"/>
            <a:ext cx="279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0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2276475"/>
            <a:ext cx="27813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3213100"/>
            <a:ext cx="1816100" cy="11557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2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581525"/>
            <a:ext cx="34417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3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4581525"/>
            <a:ext cx="34671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4" name="Rectangle 11"/>
          <p:cNvSpPr>
            <a:spLocks noChangeArrowheads="1"/>
          </p:cNvSpPr>
          <p:nvPr/>
        </p:nvSpPr>
        <p:spPr bwMode="auto">
          <a:xfrm>
            <a:off x="2916238" y="6237288"/>
            <a:ext cx="574198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/>
              <a:t>source </a:t>
            </a:r>
            <a:r>
              <a:rPr lang="en-US" i="0"/>
              <a:t>Träuble,  Marinovic, &amp; </a:t>
            </a:r>
            <a:r>
              <a:rPr lang="de-DE" i="0"/>
              <a:t>Pauen (2010)</a:t>
            </a:r>
            <a:endParaRPr lang="en-US" i="0"/>
          </a:p>
        </p:txBody>
      </p:sp>
      <p:pic>
        <p:nvPicPr>
          <p:cNvPr id="132105" name="Picture 13" descr="fi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18678"/>
          <a:stretch>
            <a:fillRect/>
          </a:stretch>
        </p:blipFill>
        <p:spPr bwMode="auto">
          <a:xfrm>
            <a:off x="107950" y="260350"/>
            <a:ext cx="494665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6" name="Rectangle 2"/>
          <p:cNvSpPr>
            <a:spLocks noChangeArrowheads="1"/>
          </p:cNvSpPr>
          <p:nvPr/>
        </p:nvSpPr>
        <p:spPr bwMode="auto">
          <a:xfrm rot="-60000">
            <a:off x="4219575" y="1679575"/>
            <a:ext cx="4449763" cy="852488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558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Arial" charset="0"/>
              </a:defRPr>
            </a:lvl1pPr>
            <a:lvl2pPr marL="37931725" indent="-37474525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2pPr>
            <a:lvl3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3pPr>
            <a:lvl4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4pPr>
            <a:lvl5pPr eaLnBrk="0" hangingPunct="0"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100000"/>
              </a:spcBef>
              <a:defRPr/>
            </a:pPr>
            <a:r>
              <a:rPr lang="en-GB" i="0" u="sng" dirty="0" smtClean="0"/>
              <a:t/>
            </a:r>
            <a:br>
              <a:rPr lang="en-GB" i="0" u="sng" dirty="0" smtClean="0"/>
            </a:br>
            <a:r>
              <a:rPr lang="en-GB" i="0" u="sng" dirty="0" smtClean="0"/>
              <a:t/>
            </a:r>
            <a:br>
              <a:rPr lang="en-GB" i="0" u="sng" dirty="0" smtClean="0"/>
            </a:br>
            <a:endParaRPr lang="en-GB" i="0" dirty="0"/>
          </a:p>
          <a:p>
            <a:pPr eaLnBrk="1" hangingPunct="1">
              <a:defRPr/>
            </a:pPr>
            <a:endParaRPr lang="en-GB" i="0" u="sng" dirty="0"/>
          </a:p>
          <a:p>
            <a:pPr eaLnBrk="1" hangingPunct="1">
              <a:defRPr/>
            </a:pPr>
            <a:r>
              <a:rPr lang="en-GB" i="0" u="sng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Principle </a:t>
            </a:r>
            <a:r>
              <a:rPr lang="en-GB" i="0" u="sng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4:</a:t>
            </a:r>
            <a:r>
              <a:rPr lang="en-GB" i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correct registration is a condition of </a:t>
            </a:r>
            <a:r>
              <a:rPr lang="en-GB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successful </a:t>
            </a:r>
            <a:r>
              <a:rPr lang="en-GB" i="0" dirty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action.</a:t>
            </a:r>
          </a:p>
          <a:p>
            <a:pPr eaLnBrk="1" hangingPunct="1">
              <a:defRPr/>
            </a:pPr>
            <a:endParaRPr lang="en-GB" i="0" u="sng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2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8918" name="Text Box 7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8919" name="Text Box 8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8920" name="Text Box 9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8921" name="Line 10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2" name="Line 11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3" name="Line 12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4" name="Line 13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5" name="Line 14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6" name="Line 15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7" name="Line 16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8" name="Line 17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929" name="Text Box 18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8930" name="Rectangle 19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38931" name="Rectangle 20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sp>
        <p:nvSpPr>
          <p:cNvPr id="38932" name="AutoShape 21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8933" name="AutoShape 22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38934" name="AutoShape 23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9941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4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9955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39956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39957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1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8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39959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9960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39961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39962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0966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0967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0968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0969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0970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1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2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3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4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5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6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7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8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0979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0980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0981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9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2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0983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0984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0985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0986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0987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0988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0989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90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1991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1994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5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6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7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8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9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0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1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2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2003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2004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2005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7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6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2007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2008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2009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2010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2011" name="AutoShape 28"/>
          <p:cNvSpPr>
            <a:spLocks noChangeArrowheads="1"/>
          </p:cNvSpPr>
          <p:nvPr/>
        </p:nvSpPr>
        <p:spPr bwMode="auto">
          <a:xfrm>
            <a:off x="5564188" y="2943225"/>
            <a:ext cx="3295650" cy="5032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sequential probabilities</a:t>
            </a:r>
          </a:p>
        </p:txBody>
      </p:sp>
      <p:grpSp>
        <p:nvGrpSpPr>
          <p:cNvPr id="42012" name="Group 29"/>
          <p:cNvGrpSpPr>
            <a:grpSpLocks/>
          </p:cNvGrpSpPr>
          <p:nvPr/>
        </p:nvGrpSpPr>
        <p:grpSpPr bwMode="auto">
          <a:xfrm>
            <a:off x="5508625" y="2852738"/>
            <a:ext cx="39688" cy="576262"/>
            <a:chOff x="3470" y="1797"/>
            <a:chExt cx="25" cy="363"/>
          </a:xfrm>
        </p:grpSpPr>
        <p:sp>
          <p:nvSpPr>
            <p:cNvPr id="42017" name="Line 30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8" name="Line 31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2013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2014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2015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6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25255</TotalTime>
  <Words>3381</Words>
  <Application>Microsoft Macintosh PowerPoint</Application>
  <PresentationFormat>On-screen Show (4:3)</PresentationFormat>
  <Paragraphs>460</Paragraphs>
  <Slides>54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Default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 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theory of mind</dc:title>
  <dc:subject/>
  <dc:creator>steve</dc:creator>
  <cp:keywords/>
  <dc:description/>
  <cp:lastModifiedBy>stev e</cp:lastModifiedBy>
  <cp:revision>877</cp:revision>
  <cp:lastPrinted>2010-11-18T15:08:20Z</cp:lastPrinted>
  <dcterms:created xsi:type="dcterms:W3CDTF">2010-11-18T13:50:24Z</dcterms:created>
  <dcterms:modified xsi:type="dcterms:W3CDTF">2011-10-11T21:43:50Z</dcterms:modified>
  <cp:category/>
</cp:coreProperties>
</file>